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"/>
  </p:notesMasterIdLst>
  <p:sldIdLst>
    <p:sldId id="312" r:id="rId2"/>
  </p:sldIdLst>
  <p:sldSz cx="36576000" cy="2743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  <a:srgbClr val="DB71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6133" autoAdjust="0"/>
    <p:restoredTop sz="95823" autoAdjust="0"/>
  </p:normalViewPr>
  <p:slideViewPr>
    <p:cSldViewPr snapToGrid="0">
      <p:cViewPr>
        <p:scale>
          <a:sx n="40" d="100"/>
          <a:sy n="40" d="100"/>
        </p:scale>
        <p:origin x="54" y="-24"/>
      </p:cViewPr>
      <p:guideLst/>
    </p:cSldViewPr>
  </p:slideViewPr>
  <p:notesTextViewPr>
    <p:cViewPr>
      <p:scale>
        <a:sx n="1" d="1"/>
        <a:sy n="1" d="1"/>
      </p:scale>
      <p:origin x="0" y="-9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4930AC-0CAE-454E-82AE-CCEF7F275F04}" type="datetimeFigureOut">
              <a:rPr lang="en-NZ" smtClean="0"/>
              <a:t>16/09/2022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25D731-ABFE-4BF9-BEFA-71EE5D3187B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3023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828754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3657509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5486263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7315017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9143771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10972526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12801280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14630034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 intro:</a:t>
            </a:r>
          </a:p>
          <a:p>
            <a:endParaRPr lang="en-US" dirty="0"/>
          </a:p>
          <a:p>
            <a:r>
              <a:rPr lang="en-US" dirty="0"/>
              <a:t>30 sec run through: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6C2670-3342-473C-969D-FDFF399F205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9459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4489452"/>
            <a:ext cx="31089600" cy="9550400"/>
          </a:xfrm>
        </p:spPr>
        <p:txBody>
          <a:bodyPr anchor="b"/>
          <a:lstStyle>
            <a:lvl1pPr algn="ctr"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14408152"/>
            <a:ext cx="27432000" cy="6623048"/>
          </a:xfrm>
        </p:spPr>
        <p:txBody>
          <a:bodyPr/>
          <a:lstStyle>
            <a:lvl1pPr marL="0" indent="0" algn="ctr">
              <a:buNone/>
              <a:defRPr sz="9600"/>
            </a:lvl1pPr>
            <a:lvl2pPr marL="1828800" indent="0" algn="ctr">
              <a:buNone/>
              <a:defRPr sz="8000"/>
            </a:lvl2pPr>
            <a:lvl3pPr marL="3657600" indent="0" algn="ctr">
              <a:buNone/>
              <a:defRPr sz="7200"/>
            </a:lvl3pPr>
            <a:lvl4pPr marL="5486400" indent="0" algn="ctr">
              <a:buNone/>
              <a:defRPr sz="6400"/>
            </a:lvl4pPr>
            <a:lvl5pPr marL="7315200" indent="0" algn="ctr">
              <a:buNone/>
              <a:defRPr sz="6400"/>
            </a:lvl5pPr>
            <a:lvl6pPr marL="9144000" indent="0" algn="ctr">
              <a:buNone/>
              <a:defRPr sz="6400"/>
            </a:lvl6pPr>
            <a:lvl7pPr marL="10972800" indent="0" algn="ctr">
              <a:buNone/>
              <a:defRPr sz="6400"/>
            </a:lvl7pPr>
            <a:lvl8pPr marL="12801600" indent="0" algn="ctr">
              <a:buNone/>
              <a:defRPr sz="6400"/>
            </a:lvl8pPr>
            <a:lvl9pPr marL="14630400" indent="0" algn="ctr">
              <a:buNone/>
              <a:defRPr sz="6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030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424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174702" y="1460500"/>
            <a:ext cx="7886700" cy="2324735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2" y="1460500"/>
            <a:ext cx="23202900" cy="232473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984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572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52" y="6838958"/>
            <a:ext cx="31546800" cy="11410948"/>
          </a:xfrm>
        </p:spPr>
        <p:txBody>
          <a:bodyPr anchor="b"/>
          <a:lstStyle>
            <a:lvl1pPr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52" y="18357858"/>
            <a:ext cx="31546800" cy="6000748"/>
          </a:xfrm>
        </p:spPr>
        <p:txBody>
          <a:bodyPr/>
          <a:lstStyle>
            <a:lvl1pPr marL="0" indent="0">
              <a:buNone/>
              <a:defRPr sz="9600">
                <a:solidFill>
                  <a:schemeClr val="tx1"/>
                </a:solidFill>
              </a:defRPr>
            </a:lvl1pPr>
            <a:lvl2pPr marL="182880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2pPr>
            <a:lvl3pPr marL="36576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3pPr>
            <a:lvl4pPr marL="5486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73152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91440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09728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28016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4630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724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7302500"/>
            <a:ext cx="1554480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16600" y="7302500"/>
            <a:ext cx="1554480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638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460506"/>
            <a:ext cx="31546800" cy="53022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68" y="6724652"/>
            <a:ext cx="15473360" cy="329564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68" y="10020300"/>
            <a:ext cx="15473360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2" y="6724652"/>
            <a:ext cx="15549564" cy="329564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2" y="10020300"/>
            <a:ext cx="15549564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04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295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578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828800"/>
            <a:ext cx="11796712" cy="64008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4" y="3949706"/>
            <a:ext cx="18516600" cy="19494500"/>
          </a:xfrm>
        </p:spPr>
        <p:txBody>
          <a:bodyPr/>
          <a:lstStyle>
            <a:lvl1pPr>
              <a:defRPr sz="12800"/>
            </a:lvl1pPr>
            <a:lvl2pPr>
              <a:defRPr sz="11200"/>
            </a:lvl2pPr>
            <a:lvl3pPr>
              <a:defRPr sz="96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8229600"/>
            <a:ext cx="11796712" cy="1524635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699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828800"/>
            <a:ext cx="11796712" cy="64008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549564" y="3949706"/>
            <a:ext cx="18516600" cy="19494500"/>
          </a:xfrm>
        </p:spPr>
        <p:txBody>
          <a:bodyPr anchor="t"/>
          <a:lstStyle>
            <a:lvl1pPr marL="0" indent="0">
              <a:buNone/>
              <a:defRPr sz="12800"/>
            </a:lvl1pPr>
            <a:lvl2pPr marL="1828800" indent="0">
              <a:buNone/>
              <a:defRPr sz="11200"/>
            </a:lvl2pPr>
            <a:lvl3pPr marL="3657600" indent="0">
              <a:buNone/>
              <a:defRPr sz="9600"/>
            </a:lvl3pPr>
            <a:lvl4pPr marL="5486400" indent="0">
              <a:buNone/>
              <a:defRPr sz="8000"/>
            </a:lvl4pPr>
            <a:lvl5pPr marL="7315200" indent="0">
              <a:buNone/>
              <a:defRPr sz="8000"/>
            </a:lvl5pPr>
            <a:lvl6pPr marL="9144000" indent="0">
              <a:buNone/>
              <a:defRPr sz="8000"/>
            </a:lvl6pPr>
            <a:lvl7pPr marL="10972800" indent="0">
              <a:buNone/>
              <a:defRPr sz="8000"/>
            </a:lvl7pPr>
            <a:lvl8pPr marL="12801600" indent="0">
              <a:buNone/>
              <a:defRPr sz="8000"/>
            </a:lvl8pPr>
            <a:lvl9pPr marL="14630400" indent="0">
              <a:buNone/>
              <a:defRPr sz="8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8229600"/>
            <a:ext cx="11796712" cy="1524635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02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1460506"/>
            <a:ext cx="31546800" cy="530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7302500"/>
            <a:ext cx="31546800" cy="17405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14600" y="25425406"/>
            <a:ext cx="82296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9/16/2022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15800" y="25425406"/>
            <a:ext cx="123444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831800" y="25425406"/>
            <a:ext cx="82296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655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3657600" rtl="0" eaLnBrk="1" latinLnBrk="0" hangingPunct="1">
        <a:lnSpc>
          <a:spcPct val="90000"/>
        </a:lnSpc>
        <a:spcBef>
          <a:spcPct val="0"/>
        </a:spcBef>
        <a:buNone/>
        <a:defRPr sz="17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0" indent="-914400" algn="l" defTabSz="3657600" rtl="0" eaLnBrk="1" latinLnBrk="0" hangingPunct="1">
        <a:lnSpc>
          <a:spcPct val="90000"/>
        </a:lnSpc>
        <a:spcBef>
          <a:spcPts val="40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jp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ilent presenter">
            <a:extLst>
              <a:ext uri="{FF2B5EF4-FFF2-40B4-BE49-F238E27FC236}">
                <a16:creationId xmlns:a16="http://schemas.microsoft.com/office/drawing/2014/main" id="{EC86DA8B-8163-4552-8FA4-435C18CFF2A9}"/>
              </a:ext>
            </a:extLst>
          </p:cNvPr>
          <p:cNvSpPr/>
          <p:nvPr/>
        </p:nvSpPr>
        <p:spPr>
          <a:xfrm>
            <a:off x="0" y="0"/>
            <a:ext cx="36589618" cy="262288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698"/>
            <a:endParaRPr lang="en-US" sz="1125" dirty="0">
              <a:solidFill>
                <a:schemeClr val="accent1">
                  <a:lumMod val="75000"/>
                </a:schemeClr>
              </a:solidFill>
              <a:latin typeface="Calibri" panose="020F0502020204030204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E3B1D5D-3F69-4DB1-BA6E-E107D7C99164}"/>
              </a:ext>
            </a:extLst>
          </p:cNvPr>
          <p:cNvSpPr txBox="1"/>
          <p:nvPr/>
        </p:nvSpPr>
        <p:spPr>
          <a:xfrm>
            <a:off x="470026" y="3152182"/>
            <a:ext cx="9436418" cy="140961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85698">
              <a:spcBef>
                <a:spcPts val="600"/>
              </a:spcBef>
              <a:spcAft>
                <a:spcPts val="600"/>
              </a:spcAft>
            </a:pPr>
            <a:r>
              <a:rPr lang="en-US" sz="4400" b="1" dirty="0">
                <a:solidFill>
                  <a:schemeClr val="accent1">
                    <a:lumMod val="75000"/>
                  </a:schemeClr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Introduction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Antarctic-Plots is a new Python package developed to help with conducting Antarctic science. The 5 modules listed below all provide useful functions for a variety of use cases.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3600" b="1" dirty="0">
                <a:solidFill>
                  <a:srgbClr val="000000"/>
                </a:solidFill>
                <a:latin typeface="Consolas" panose="020B0609020204030204" pitchFamily="49" charset="0"/>
              </a:rPr>
              <a:t> antarctic_plots </a:t>
            </a:r>
            <a:r>
              <a:rPr lang="en-US" sz="3600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US" sz="3600" b="1" dirty="0">
                <a:solidFill>
                  <a:srgbClr val="000000"/>
                </a:solidFill>
                <a:latin typeface="Consolas" panose="020B0609020204030204" pitchFamily="49" charset="0"/>
              </a:rPr>
              <a:t> fetch</a:t>
            </a:r>
            <a:endParaRPr lang="en-NZ" sz="3600" b="1" dirty="0">
              <a:latin typeface="Consolas" panose="020B0609020204030204" pitchFamily="49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The </a:t>
            </a:r>
            <a:r>
              <a:rPr lang="en-NZ" sz="2800" b="1" dirty="0">
                <a:latin typeface="Lato" panose="020F0502020204030203" pitchFamily="34" charset="0"/>
                <a:cs typeface="Segoe UI" panose="020B0502040204020203" pitchFamily="34" charset="0"/>
              </a:rPr>
              <a:t>fetch </a:t>
            </a: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module provides an organized and convenient method of downloading and datasets. It uses the package </a:t>
            </a:r>
            <a:r>
              <a:rPr lang="en-NZ" sz="2800" b="1" dirty="0">
                <a:latin typeface="Lato" panose="020F0502020204030203" pitchFamily="34" charset="0"/>
                <a:cs typeface="Segoe UI" panose="020B0502040204020203" pitchFamily="34" charset="0"/>
              </a:rPr>
              <a:t>Pooch</a:t>
            </a: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 to download data, or if the data’s already download, just retrieves the file for you. Below are some of the datasets including in </a:t>
            </a:r>
            <a:r>
              <a:rPr lang="en-NZ" sz="2800" b="1" dirty="0">
                <a:latin typeface="Lato" panose="020F0502020204030203" pitchFamily="34" charset="0"/>
                <a:cs typeface="Segoe UI" panose="020B0502040204020203" pitchFamily="34" charset="0"/>
              </a:rPr>
              <a:t>fetch</a:t>
            </a: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. More to be added in time!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 lvl="0"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3600" b="1" dirty="0">
                <a:solidFill>
                  <a:srgbClr val="000000"/>
                </a:solidFill>
                <a:latin typeface="Consolas" panose="020B0609020204030204" pitchFamily="49" charset="0"/>
              </a:rPr>
              <a:t> antarctic_plots </a:t>
            </a:r>
            <a:r>
              <a:rPr lang="en-US" sz="3600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US" sz="3600" b="1" dirty="0">
                <a:solidFill>
                  <a:srgbClr val="000000"/>
                </a:solidFill>
                <a:latin typeface="Consolas" panose="020B0609020204030204" pitchFamily="49" charset="0"/>
              </a:rPr>
              <a:t> regions</a:t>
            </a:r>
            <a:endParaRPr lang="en-NZ" sz="3600" b="1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The </a:t>
            </a:r>
            <a:r>
              <a:rPr lang="en-NZ" sz="2800" b="1" dirty="0">
                <a:latin typeface="Lato" panose="020F0502020204030203" pitchFamily="34" charset="0"/>
                <a:cs typeface="Segoe UI" panose="020B0502040204020203" pitchFamily="34" charset="0"/>
              </a:rPr>
              <a:t>regions </a:t>
            </a: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module helps with defining geographic regions for plotting or extracting portions of data. There are several pre-defined regions (some shown below) for commonly plotted areas, or you can use an interactive map to define a custom region.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F61B32-8F5A-4CA2-B549-F3CD26098007}"/>
              </a:ext>
            </a:extLst>
          </p:cNvPr>
          <p:cNvSpPr txBox="1"/>
          <p:nvPr/>
        </p:nvSpPr>
        <p:spPr>
          <a:xfrm>
            <a:off x="1125474" y="2705906"/>
            <a:ext cx="3419374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en-US" sz="2400" b="1" dirty="0">
                <a:solidFill>
                  <a:schemeClr val="accent1">
                    <a:lumMod val="75000"/>
                  </a:schemeClr>
                </a:solidFill>
                <a:latin typeface="Lato Black" panose="020F0A02020204030203"/>
              </a:rPr>
              <a:t>Matthew Tankersley</a:t>
            </a:r>
            <a:r>
              <a:rPr lang="en-US" sz="2400" baseline="30000" dirty="0">
                <a:solidFill>
                  <a:schemeClr val="accent1">
                    <a:lumMod val="75000"/>
                  </a:schemeClr>
                </a:solidFill>
                <a:latin typeface="Lato Black" panose="020F0A02020204030203"/>
              </a:rPr>
              <a:t>1,2</a:t>
            </a:r>
            <a:r>
              <a:rPr lang="en-US" sz="2800" baseline="30000" dirty="0">
                <a:solidFill>
                  <a:schemeClr val="accent1">
                    <a:lumMod val="75000"/>
                  </a:schemeClr>
                </a:solidFill>
                <a:latin typeface="Lato Black" panose="020F0A02020204030203"/>
              </a:rPr>
              <a:t> </a:t>
            </a:r>
            <a:r>
              <a:rPr lang="en-US" baseline="30000" dirty="0">
                <a:solidFill>
                  <a:schemeClr val="accent1">
                    <a:lumMod val="75000"/>
                  </a:schemeClr>
                </a:solidFill>
                <a:latin typeface="Lato Black" panose="020F0A02020204030203"/>
              </a:rPr>
              <a:t>1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A02020204030203"/>
              </a:rPr>
              <a:t>Antarctic Research Centre, Victoria University of Wellington, </a:t>
            </a:r>
            <a:r>
              <a:rPr lang="en-NZ" dirty="0">
                <a:solidFill>
                  <a:schemeClr val="accent1">
                    <a:lumMod val="75000"/>
                  </a:schemeClr>
                </a:solidFill>
                <a:latin typeface="Lato Black" panose="020F0A02020204030203"/>
              </a:rPr>
              <a:t>NZ     </a:t>
            </a:r>
            <a:r>
              <a:rPr lang="en-US" baseline="30000" dirty="0">
                <a:solidFill>
                  <a:schemeClr val="accent1">
                    <a:lumMod val="75000"/>
                  </a:schemeClr>
                </a:solidFill>
                <a:latin typeface="Lato Black" panose="020F0A02020204030203"/>
              </a:rPr>
              <a:t>2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  <a:latin typeface="Lato Black" panose="020F0A02020204030203"/>
              </a:rPr>
              <a:t>GNS Science,</a:t>
            </a:r>
            <a:endParaRPr lang="en-NZ" dirty="0">
              <a:solidFill>
                <a:schemeClr val="accent1">
                  <a:lumMod val="75000"/>
                </a:schemeClr>
              </a:solidFill>
              <a:latin typeface="Lato Black" panose="020F0A02020204030203"/>
            </a:endParaRPr>
          </a:p>
          <a:p>
            <a:pPr algn="ctr" fontAlgn="base"/>
            <a:r>
              <a:rPr lang="en-NZ" sz="2800" dirty="0">
                <a:solidFill>
                  <a:schemeClr val="accent1">
                    <a:lumMod val="75000"/>
                  </a:schemeClr>
                </a:solidFill>
                <a:latin typeface="Lato Black" panose="020F0A02020204030203"/>
              </a:rPr>
              <a:t> </a:t>
            </a:r>
          </a:p>
        </p:txBody>
      </p:sp>
      <p:sp>
        <p:nvSpPr>
          <p:cNvPr id="31" name="Title 4">
            <a:extLst>
              <a:ext uri="{FF2B5EF4-FFF2-40B4-BE49-F238E27FC236}">
                <a16:creationId xmlns:a16="http://schemas.microsoft.com/office/drawing/2014/main" id="{B6829E4F-0FCB-4A9E-85D5-81650A78DAF2}"/>
              </a:ext>
            </a:extLst>
          </p:cNvPr>
          <p:cNvSpPr txBox="1">
            <a:spLocks/>
          </p:cNvSpPr>
          <p:nvPr/>
        </p:nvSpPr>
        <p:spPr>
          <a:xfrm>
            <a:off x="0" y="196939"/>
            <a:ext cx="36589618" cy="3080084"/>
          </a:xfrm>
          <a:prstGeom prst="rect">
            <a:avLst/>
          </a:prstGeom>
        </p:spPr>
        <p:txBody>
          <a:bodyPr vert="horz" lIns="274320" tIns="137160" rIns="274320" bIns="137160" rtlCol="0" anchor="t">
            <a:noAutofit/>
          </a:bodyPr>
          <a:lstStyle>
            <a:lvl1pPr algn="ctr" defTabSz="9142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9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Antarctic-Plots: </a:t>
            </a:r>
          </a:p>
          <a:p>
            <a:r>
              <a:rPr lang="en-US" sz="4800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A Python package to help </a:t>
            </a:r>
            <a:r>
              <a:rPr lang="en-US" sz="5400" b="1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download</a:t>
            </a:r>
            <a:r>
              <a:rPr lang="en-US" sz="5400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, </a:t>
            </a:r>
            <a:r>
              <a:rPr lang="en-US" sz="5400" b="1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visualize</a:t>
            </a:r>
            <a:r>
              <a:rPr lang="en-US" sz="5400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, </a:t>
            </a:r>
            <a:r>
              <a:rPr lang="en-US" sz="4800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and</a:t>
            </a:r>
            <a:r>
              <a:rPr lang="en-US" sz="5400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en-US" sz="5400" b="1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present</a:t>
            </a:r>
            <a:r>
              <a:rPr lang="en-US" sz="5400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en-US" sz="4800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Antarctic datasets</a:t>
            </a:r>
            <a:endParaRPr lang="en-US" sz="5400" spc="225" dirty="0">
              <a:solidFill>
                <a:schemeClr val="bg1"/>
              </a:solidFill>
              <a:latin typeface="Lato Black" panose="020F0A02020204030203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003A1D1-BD9D-4FB7-8A0D-28D70CF087F7}"/>
              </a:ext>
            </a:extLst>
          </p:cNvPr>
          <p:cNvSpPr txBox="1"/>
          <p:nvPr/>
        </p:nvSpPr>
        <p:spPr>
          <a:xfrm>
            <a:off x="26180156" y="28747532"/>
            <a:ext cx="10805890" cy="2062103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defTabSz="285698"/>
            <a:r>
              <a:rPr lang="en-NZ" sz="2800" b="1" dirty="0">
                <a:latin typeface="Lato Black" panose="020F0A02020204030203"/>
                <a:cs typeface="Segoe UI" panose="020B0502040204020203" pitchFamily="34" charset="0"/>
              </a:rPr>
              <a:t>References</a:t>
            </a:r>
          </a:p>
          <a:p>
            <a:pPr defTabSz="285698"/>
            <a:r>
              <a:rPr lang="en-NZ" sz="1600" b="1" dirty="0">
                <a:latin typeface="Lato Black" panose="020F0A02020204030203"/>
                <a:cs typeface="Segoe UI" panose="020B0502040204020203" pitchFamily="34" charset="0"/>
              </a:rPr>
              <a:t>1. </a:t>
            </a:r>
            <a:r>
              <a:rPr lang="en-NZ" sz="1600" dirty="0">
                <a:latin typeface="Lato Black" panose="020F0A02020204030203"/>
                <a:cs typeface="Segoe UI" panose="020B0502040204020203" pitchFamily="34" charset="0"/>
              </a:rPr>
              <a:t>Cochran et al. 2014, DOI: </a:t>
            </a:r>
            <a:r>
              <a:rPr lang="es-ES" sz="1600" dirty="0">
                <a:latin typeface="Lato Black" panose="020F0A02020204030203"/>
                <a:cs typeface="Segoe UI" panose="020B0502040204020203" pitchFamily="34" charset="0"/>
              </a:rPr>
              <a:t>10.5067/OY7C2Y61YSYW </a:t>
            </a:r>
            <a:endParaRPr lang="en-NZ" sz="1600" b="1" dirty="0">
              <a:latin typeface="Lato Black" panose="020F0A02020204030203"/>
              <a:cs typeface="Segoe UI" panose="020B0502040204020203" pitchFamily="34" charset="0"/>
            </a:endParaRPr>
          </a:p>
          <a:p>
            <a:pPr defTabSz="285698"/>
            <a:r>
              <a:rPr lang="en-NZ" sz="1600" b="1" dirty="0">
                <a:latin typeface="Lato Black" panose="020F0A02020204030203"/>
                <a:cs typeface="Segoe UI" panose="020B0502040204020203" pitchFamily="34" charset="0"/>
              </a:rPr>
              <a:t>2. </a:t>
            </a:r>
            <a:r>
              <a:rPr lang="en-NZ" sz="1600" dirty="0" err="1">
                <a:latin typeface="Lato Black" panose="020F0A02020204030203"/>
                <a:cs typeface="Segoe UI" panose="020B0502040204020203" pitchFamily="34" charset="0"/>
              </a:rPr>
              <a:t>Brancolini</a:t>
            </a:r>
            <a:r>
              <a:rPr lang="en-NZ" sz="1600" dirty="0">
                <a:latin typeface="Lato Black" panose="020F0A02020204030203"/>
                <a:cs typeface="Segoe UI" panose="020B0502040204020203" pitchFamily="34" charset="0"/>
              </a:rPr>
              <a:t> et al. 1995, DOI: 10.1002/9781118669013</a:t>
            </a:r>
            <a:endParaRPr lang="en-NZ" sz="1600" b="1" dirty="0">
              <a:latin typeface="Lato Black" panose="020F0A02020204030203"/>
              <a:cs typeface="Segoe UI" panose="020B0502040204020203" pitchFamily="34" charset="0"/>
            </a:endParaRPr>
          </a:p>
          <a:p>
            <a:pPr defTabSz="285698"/>
            <a:r>
              <a:rPr lang="en-NZ" sz="1600" b="1" dirty="0">
                <a:latin typeface="Lato Black" panose="020F0A02020204030203"/>
                <a:cs typeface="Segoe UI" panose="020B0502040204020203" pitchFamily="34" charset="0"/>
              </a:rPr>
              <a:t>3. </a:t>
            </a:r>
            <a:r>
              <a:rPr lang="en-NZ" sz="1600" dirty="0">
                <a:latin typeface="Lato Black" panose="020F0A02020204030203"/>
                <a:cs typeface="Segoe UI" panose="020B0502040204020203" pitchFamily="34" charset="0"/>
              </a:rPr>
              <a:t>Tinto et al. 2019, DOI: 10.1038/s41561-019-0370-2 </a:t>
            </a:r>
          </a:p>
          <a:p>
            <a:pPr defTabSz="285698"/>
            <a:r>
              <a:rPr lang="en-NZ" sz="1600" b="1" dirty="0">
                <a:latin typeface="Lato Black" panose="020F0A02020204030203"/>
                <a:cs typeface="Segoe UI" panose="020B0502040204020203" pitchFamily="34" charset="0"/>
              </a:rPr>
              <a:t>4. </a:t>
            </a:r>
            <a:r>
              <a:rPr lang="en-NZ" sz="1600" dirty="0">
                <a:latin typeface="Lato Black" panose="020F0A02020204030203"/>
                <a:cs typeface="Segoe UI" panose="020B0502040204020203" pitchFamily="34" charset="0"/>
              </a:rPr>
              <a:t>Lindeque et al. 2016, DOI: 10.1002/2016GC006401</a:t>
            </a:r>
          </a:p>
          <a:p>
            <a:pPr defTabSz="285698"/>
            <a:endParaRPr lang="en-NZ" sz="1600" dirty="0">
              <a:latin typeface="Lato Black" panose="020F0A02020204030203"/>
              <a:cs typeface="Segoe UI" panose="020B0502040204020203" pitchFamily="34" charset="0"/>
            </a:endParaRPr>
          </a:p>
          <a:p>
            <a:pPr defTabSz="285698"/>
            <a:endParaRPr lang="en-NZ" sz="1600" dirty="0">
              <a:latin typeface="Lato Black" panose="020F0A02020204030203"/>
              <a:cs typeface="Segoe UI" panose="020B0502040204020203" pitchFamily="34" charset="0"/>
            </a:endParaRPr>
          </a:p>
          <a:p>
            <a:pPr defTabSz="285698"/>
            <a:endParaRPr lang="en-NZ" sz="1600" dirty="0">
              <a:latin typeface="Lato Black" panose="020F0A02020204030203"/>
              <a:cs typeface="Segoe UI" panose="020B0502040204020203" pitchFamily="34" charset="0"/>
            </a:endParaRPr>
          </a:p>
          <a:p>
            <a:pPr defTabSz="285698"/>
            <a:endParaRPr lang="en-NZ" sz="1600" dirty="0">
              <a:latin typeface="Lato Black" panose="020F0A02020204030203"/>
              <a:cs typeface="Segoe UI" panose="020B0502040204020203" pitchFamily="34" charset="0"/>
            </a:endParaRPr>
          </a:p>
          <a:p>
            <a:pPr defTabSz="285698"/>
            <a:r>
              <a:rPr lang="en-NZ" sz="1600" b="1" dirty="0">
                <a:latin typeface="Lato Black" panose="020F0A02020204030203"/>
                <a:cs typeface="Segoe UI" panose="020B0502040204020203" pitchFamily="34" charset="0"/>
              </a:rPr>
              <a:t>5. </a:t>
            </a:r>
            <a:r>
              <a:rPr lang="en-NZ" sz="1600" dirty="0" err="1">
                <a:latin typeface="Lato Black" panose="020F0A02020204030203"/>
                <a:cs typeface="Segoe UI" panose="020B0502040204020203" pitchFamily="34" charset="0"/>
              </a:rPr>
              <a:t>Morlighem</a:t>
            </a:r>
            <a:r>
              <a:rPr lang="en-NZ" sz="1600" dirty="0">
                <a:latin typeface="Lato Black" panose="020F0A02020204030203"/>
                <a:cs typeface="Segoe UI" panose="020B0502040204020203" pitchFamily="34" charset="0"/>
              </a:rPr>
              <a:t> et al. 2020, DOI: 10.1038/s41561-019-0510-8</a:t>
            </a:r>
          </a:p>
          <a:p>
            <a:pPr defTabSz="285698"/>
            <a:r>
              <a:rPr lang="en-NZ" sz="1600" b="1" dirty="0">
                <a:latin typeface="Lato Black" panose="020F0A02020204030203"/>
                <a:cs typeface="Segoe UI" panose="020B0502040204020203" pitchFamily="34" charset="0"/>
              </a:rPr>
              <a:t>6. </a:t>
            </a:r>
            <a:r>
              <a:rPr lang="en-NZ" sz="1600" dirty="0">
                <a:latin typeface="Lato Black" panose="020F0A02020204030203"/>
                <a:cs typeface="Segoe UI" panose="020B0502040204020203" pitchFamily="34" charset="0"/>
              </a:rPr>
              <a:t>Shen et al. 2018, DOI: 10.1029/2017JB015346</a:t>
            </a:r>
            <a:r>
              <a:rPr lang="en-NZ" sz="1600" b="1" dirty="0">
                <a:latin typeface="Lato Black" panose="020F0A02020204030203"/>
                <a:cs typeface="Segoe UI" panose="020B0502040204020203" pitchFamily="34" charset="0"/>
              </a:rPr>
              <a:t> </a:t>
            </a:r>
          </a:p>
          <a:p>
            <a:pPr defTabSz="285698"/>
            <a:r>
              <a:rPr lang="en-NZ" sz="1600" b="1" dirty="0">
                <a:latin typeface="Lato Black" panose="020F0A02020204030203"/>
                <a:cs typeface="Segoe UI" panose="020B0502040204020203" pitchFamily="34" charset="0"/>
              </a:rPr>
              <a:t>7. </a:t>
            </a:r>
            <a:r>
              <a:rPr lang="en-NZ" sz="1600" dirty="0" err="1">
                <a:latin typeface="Lato Black" panose="020F0A02020204030203"/>
                <a:cs typeface="Segoe UI" panose="020B0502040204020203" pitchFamily="34" charset="0"/>
              </a:rPr>
              <a:t>Mouginot</a:t>
            </a:r>
            <a:r>
              <a:rPr lang="en-NZ" sz="1600" dirty="0">
                <a:latin typeface="Lato Black" panose="020F0A02020204030203"/>
                <a:cs typeface="Segoe UI" panose="020B0502040204020203" pitchFamily="34" charset="0"/>
              </a:rPr>
              <a:t> et al. 2019, DOI: 10.1029/2019GL083826</a:t>
            </a:r>
          </a:p>
          <a:p>
            <a:pPr defTabSz="285698"/>
            <a:r>
              <a:rPr lang="en-NZ" sz="1600" b="1" dirty="0">
                <a:latin typeface="Lato Black" panose="020F0A02020204030203"/>
                <a:cs typeface="Segoe UI" panose="020B0502040204020203" pitchFamily="34" charset="0"/>
              </a:rPr>
              <a:t>8. </a:t>
            </a:r>
            <a:r>
              <a:rPr lang="en-NZ" sz="1600" dirty="0">
                <a:latin typeface="Lato Black" panose="020F0A02020204030203"/>
                <a:cs typeface="Segoe UI" panose="020B0502040204020203" pitchFamily="34" charset="0"/>
              </a:rPr>
              <a:t>Burton-Johnson et al. 2020, DOI: 10.5194/tc-2020-59</a:t>
            </a:r>
            <a:endParaRPr lang="en-NZ" sz="1600" b="1" dirty="0">
              <a:latin typeface="Lato Black" panose="020F0A02020204030203"/>
              <a:cs typeface="Segoe UI" panose="020B0502040204020203" pitchFamily="34" charset="0"/>
            </a:endParaRPr>
          </a:p>
        </p:txBody>
      </p:sp>
      <p:pic>
        <p:nvPicPr>
          <p:cNvPr id="59" name="Picture 58">
            <a:extLst>
              <a:ext uri="{FF2B5EF4-FFF2-40B4-BE49-F238E27FC236}">
                <a16:creationId xmlns:a16="http://schemas.microsoft.com/office/drawing/2014/main" id="{34FFC290-A60A-4DFE-A195-E16F56C1BAEC}"/>
              </a:ext>
            </a:extLst>
          </p:cNvPr>
          <p:cNvPicPr/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649" y="27662611"/>
            <a:ext cx="1478135" cy="1478135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E77C03B7-7FE7-437B-A1D6-3BDBA2BC3582}"/>
              </a:ext>
            </a:extLst>
          </p:cNvPr>
          <p:cNvSpPr txBox="1"/>
          <p:nvPr/>
        </p:nvSpPr>
        <p:spPr>
          <a:xfrm>
            <a:off x="1786748" y="27862448"/>
            <a:ext cx="472397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2800" b="1" dirty="0">
                <a:solidFill>
                  <a:schemeClr val="accent6">
                    <a:lumMod val="75000"/>
                  </a:schemeClr>
                </a:solidFill>
                <a:latin typeface="Lato Black" panose="020F0A02020204030203"/>
              </a:rPr>
              <a:t>Run the code online:</a:t>
            </a:r>
          </a:p>
          <a:p>
            <a:r>
              <a:rPr lang="en-NZ" sz="2000" dirty="0">
                <a:solidFill>
                  <a:schemeClr val="accent6">
                    <a:lumMod val="75000"/>
                  </a:schemeClr>
                </a:solidFill>
                <a:latin typeface="Lato Black" panose="020F0A02020204030203"/>
              </a:rPr>
              <a:t>Open a Binder environment</a:t>
            </a:r>
            <a:endParaRPr lang="en-NZ" sz="2400" dirty="0">
              <a:solidFill>
                <a:schemeClr val="accent6">
                  <a:lumMod val="75000"/>
                </a:schemeClr>
              </a:solidFill>
              <a:latin typeface="Lato Black" panose="020F0A02020204030203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F9A2B5D-2A98-4C21-9105-3B81FB9C0BBD}"/>
              </a:ext>
            </a:extLst>
          </p:cNvPr>
          <p:cNvSpPr txBox="1"/>
          <p:nvPr/>
        </p:nvSpPr>
        <p:spPr>
          <a:xfrm>
            <a:off x="7168613" y="27967411"/>
            <a:ext cx="4026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2800" b="1" dirty="0">
                <a:solidFill>
                  <a:schemeClr val="accent1"/>
                </a:solidFill>
                <a:latin typeface="Lato Black" panose="020F0A02020204030203"/>
              </a:rPr>
              <a:t>Download the poster:</a:t>
            </a:r>
          </a:p>
          <a:p>
            <a:r>
              <a:rPr lang="en-NZ" sz="2000" dirty="0" err="1">
                <a:solidFill>
                  <a:schemeClr val="accent1"/>
                </a:solidFill>
                <a:latin typeface="Lato Black" panose="020F0A02020204030203"/>
              </a:rPr>
              <a:t>doi</a:t>
            </a:r>
            <a:r>
              <a:rPr lang="en-NZ" sz="2000" dirty="0">
                <a:solidFill>
                  <a:schemeClr val="accent1"/>
                </a:solidFill>
                <a:latin typeface="Lato Black" panose="020F0A02020204030203"/>
              </a:rPr>
              <a:t>:</a:t>
            </a:r>
            <a:endParaRPr lang="en-NZ" sz="3200" dirty="0">
              <a:solidFill>
                <a:schemeClr val="accent1"/>
              </a:solidFill>
              <a:latin typeface="Lato Black" panose="020F0A02020204030203"/>
            </a:endParaRPr>
          </a:p>
        </p:txBody>
      </p:sp>
      <p:pic>
        <p:nvPicPr>
          <p:cNvPr id="54" name="Picture 53" descr="Qr code&#10;&#10;Description automatically generated">
            <a:extLst>
              <a:ext uri="{FF2B5EF4-FFF2-40B4-BE49-F238E27FC236}">
                <a16:creationId xmlns:a16="http://schemas.microsoft.com/office/drawing/2014/main" id="{C9544F0F-536F-48C6-B5FF-8280273D611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585667" y="27662610"/>
            <a:ext cx="1478135" cy="1478135"/>
          </a:xfrm>
          <a:prstGeom prst="rect">
            <a:avLst/>
          </a:prstGeom>
        </p:spPr>
      </p:pic>
      <p:pic>
        <p:nvPicPr>
          <p:cNvPr id="131" name="Picture 130">
            <a:extLst>
              <a:ext uri="{FF2B5EF4-FFF2-40B4-BE49-F238E27FC236}">
                <a16:creationId xmlns:a16="http://schemas.microsoft.com/office/drawing/2014/main" id="{F3B498E4-AB98-4358-918F-347666D71C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898365" y="28401677"/>
            <a:ext cx="8614611" cy="4307306"/>
          </a:xfrm>
          <a:prstGeom prst="rect">
            <a:avLst/>
          </a:prstGeom>
        </p:spPr>
      </p:pic>
      <p:pic>
        <p:nvPicPr>
          <p:cNvPr id="154" name="Picture 153">
            <a:extLst>
              <a:ext uri="{FF2B5EF4-FFF2-40B4-BE49-F238E27FC236}">
                <a16:creationId xmlns:a16="http://schemas.microsoft.com/office/drawing/2014/main" id="{940890B3-61E5-4523-89C7-A17E6E0942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54981" y="12354976"/>
            <a:ext cx="6538401" cy="1539841"/>
          </a:xfrm>
          <a:prstGeom prst="rect">
            <a:avLst/>
          </a:prstGeom>
        </p:spPr>
      </p:pic>
      <p:sp>
        <p:nvSpPr>
          <p:cNvPr id="155" name="Rectangle 154">
            <a:extLst>
              <a:ext uri="{FF2B5EF4-FFF2-40B4-BE49-F238E27FC236}">
                <a16:creationId xmlns:a16="http://schemas.microsoft.com/office/drawing/2014/main" id="{E9019415-984D-4B83-A8DD-9375582A2750}"/>
              </a:ext>
            </a:extLst>
          </p:cNvPr>
          <p:cNvSpPr/>
          <p:nvPr/>
        </p:nvSpPr>
        <p:spPr>
          <a:xfrm>
            <a:off x="1724429" y="9165827"/>
            <a:ext cx="6927612" cy="3954929"/>
          </a:xfrm>
          <a:prstGeom prst="rect">
            <a:avLst/>
          </a:prstGeom>
        </p:spPr>
        <p:txBody>
          <a:bodyPr wrap="square" numCol="2">
            <a:spAutoFit/>
          </a:bodyPr>
          <a:lstStyle/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Bedmachine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Bedmap2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DeepBedMap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Geothermal heat flux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Gravity 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Magnetics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Grounding line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Coastline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Satellite imagery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Ice velocity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A0294849-EC05-4E2F-9055-B3BE1E17ACB5}"/>
              </a:ext>
            </a:extLst>
          </p:cNvPr>
          <p:cNvSpPr txBox="1"/>
          <p:nvPr/>
        </p:nvSpPr>
        <p:spPr>
          <a:xfrm>
            <a:off x="26828297" y="3274621"/>
            <a:ext cx="9436418" cy="272690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3600" b="1" dirty="0">
                <a:solidFill>
                  <a:srgbClr val="000000"/>
                </a:solidFill>
                <a:latin typeface="Consolas" panose="020B0609020204030204" pitchFamily="49" charset="0"/>
              </a:rPr>
              <a:t> antarctic_plots </a:t>
            </a:r>
            <a:r>
              <a:rPr lang="en-US" sz="3600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US" sz="3600" b="1" dirty="0">
                <a:solidFill>
                  <a:srgbClr val="000000"/>
                </a:solidFill>
                <a:latin typeface="Consolas" panose="020B0609020204030204" pitchFamily="49" charset="0"/>
              </a:rPr>
              <a:t> maps</a:t>
            </a:r>
            <a:endParaRPr lang="en-NZ" sz="3600" b="1" dirty="0">
              <a:latin typeface="Consolas" panose="020B0609020204030204" pitchFamily="49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 The </a:t>
            </a:r>
            <a:r>
              <a:rPr lang="en-NZ" sz="2800" b="1" dirty="0">
                <a:latin typeface="Lato" panose="020F0502020204030203" pitchFamily="34" charset="0"/>
                <a:cs typeface="Segoe UI" panose="020B0502040204020203" pitchFamily="34" charset="0"/>
              </a:rPr>
              <a:t>maps </a:t>
            </a: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module gives tools for easily create high-quality maps using the package </a:t>
            </a:r>
            <a:r>
              <a:rPr lang="en-NZ" sz="2800" b="1" dirty="0">
                <a:latin typeface="Lato" panose="020F0502020204030203" pitchFamily="34" charset="0"/>
                <a:cs typeface="Segoe UI" panose="020B0502040204020203" pitchFamily="34" charset="0"/>
              </a:rPr>
              <a:t>PyGMT. </a:t>
            </a: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Either use </a:t>
            </a:r>
            <a:r>
              <a:rPr lang="en-NZ" sz="2800" b="1" dirty="0">
                <a:latin typeface="Lato" panose="020F0502020204030203" pitchFamily="34" charset="0"/>
                <a:cs typeface="Segoe UI" panose="020B0502040204020203" pitchFamily="34" charset="0"/>
              </a:rPr>
              <a:t>maps </a:t>
            </a: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entirely on its own or use it as an extension to simplify </a:t>
            </a:r>
            <a:r>
              <a:rPr lang="en-NZ" sz="2800" b="1" dirty="0">
                <a:latin typeface="Lato" panose="020F0502020204030203" pitchFamily="34" charset="0"/>
                <a:cs typeface="Segoe UI" panose="020B0502040204020203" pitchFamily="34" charset="0"/>
              </a:rPr>
              <a:t>PyGMT.</a:t>
            </a: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 Below are some of the functions: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3600" b="1" dirty="0">
                <a:solidFill>
                  <a:srgbClr val="000000"/>
                </a:solidFill>
                <a:latin typeface="Consolas" panose="020B0609020204030204" pitchFamily="49" charset="0"/>
              </a:rPr>
              <a:t> antarctic_plots </a:t>
            </a:r>
            <a:r>
              <a:rPr lang="en-US" sz="3600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US" sz="3600" b="1" dirty="0">
                <a:solidFill>
                  <a:srgbClr val="000000"/>
                </a:solidFill>
                <a:latin typeface="Consolas" panose="020B0609020204030204" pitchFamily="49" charset="0"/>
              </a:rPr>
              <a:t> profile</a:t>
            </a:r>
            <a:endParaRPr lang="en-NZ" sz="3600" b="1" dirty="0">
              <a:latin typeface="Consolas" panose="020B0609020204030204" pitchFamily="49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 The </a:t>
            </a:r>
            <a:r>
              <a:rPr lang="en-NZ" sz="2800" b="1" dirty="0">
                <a:latin typeface="Lato" panose="020F0502020204030203" pitchFamily="34" charset="0"/>
                <a:cs typeface="Segoe UI" panose="020B0502040204020203" pitchFamily="34" charset="0"/>
              </a:rPr>
              <a:t>profile </a:t>
            </a: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module allows easy sampling of datasets along lines and plotting the results as cross sections and data profiles. It uses various packages, such as </a:t>
            </a:r>
            <a:r>
              <a:rPr lang="en-NZ" sz="2800" b="1" dirty="0">
                <a:latin typeface="Lato" panose="020F0502020204030203" pitchFamily="34" charset="0"/>
                <a:cs typeface="Segoe UI" panose="020B0502040204020203" pitchFamily="34" charset="0"/>
              </a:rPr>
              <a:t>PyGMT </a:t>
            </a: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and </a:t>
            </a:r>
            <a:r>
              <a:rPr lang="en-NZ" sz="2800" b="1" dirty="0">
                <a:latin typeface="Lato" panose="020F0502020204030203" pitchFamily="34" charset="0"/>
                <a:cs typeface="Segoe UI" panose="020B0502040204020203" pitchFamily="34" charset="0"/>
              </a:rPr>
              <a:t>Verde</a:t>
            </a: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 for sampling and plotting. The main function is </a:t>
            </a:r>
            <a:r>
              <a:rPr lang="en-NZ" sz="2800" b="1" dirty="0">
                <a:solidFill>
                  <a:srgbClr val="FF0066"/>
                </a:solidFill>
                <a:latin typeface="Consolas" panose="020B0609020204030204" pitchFamily="49" charset="0"/>
                <a:cs typeface="Segoe UI" panose="020B0502040204020203" pitchFamily="34" charset="0"/>
              </a:rPr>
              <a:t>plot_profile() </a:t>
            </a: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which allows 3 methods of defining a profile line: 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NZ" sz="2800" b="1" dirty="0">
                <a:latin typeface="Lato" panose="020F0502020204030203" pitchFamily="34" charset="0"/>
                <a:cs typeface="Segoe UI" panose="020B0502040204020203" pitchFamily="34" charset="0"/>
              </a:rPr>
              <a:t>1) </a:t>
            </a: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a straight line between 2 points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NZ" sz="2800" b="1" dirty="0">
                <a:latin typeface="Lato" panose="020F0502020204030203" pitchFamily="34" charset="0"/>
                <a:cs typeface="Segoe UI" panose="020B0502040204020203" pitchFamily="34" charset="0"/>
              </a:rPr>
              <a:t>2) </a:t>
            </a: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the path of a shapefile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NZ" sz="2800" b="1" dirty="0">
                <a:latin typeface="Lato" panose="020F0502020204030203" pitchFamily="34" charset="0"/>
                <a:cs typeface="Segoe UI" panose="020B0502040204020203" pitchFamily="34" charset="0"/>
              </a:rPr>
              <a:t>3) </a:t>
            </a:r>
            <a:r>
              <a:rPr lang="en-NZ" sz="2800" dirty="0">
                <a:latin typeface="Lato" panose="020F0502020204030203" pitchFamily="34" charset="0"/>
                <a:cs typeface="Segoe UI" panose="020B0502040204020203" pitchFamily="34" charset="0"/>
              </a:rPr>
              <a:t>interactively drawing a line on a map.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 lvl="0"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3600" b="1" dirty="0">
                <a:solidFill>
                  <a:srgbClr val="000000"/>
                </a:solidFill>
                <a:latin typeface="Consolas" panose="020B0609020204030204" pitchFamily="49" charset="0"/>
              </a:rPr>
              <a:t> antarctic_plots </a:t>
            </a:r>
            <a:r>
              <a:rPr lang="en-US" sz="3600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US" sz="3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NZ" sz="3600" b="1" dirty="0">
                <a:solidFill>
                  <a:srgbClr val="000000"/>
                </a:solidFill>
                <a:latin typeface="Consolas" panose="020B0609020204030204" pitchFamily="49" charset="0"/>
              </a:rPr>
              <a:t>utils</a:t>
            </a:r>
            <a:endParaRPr lang="en-NZ" sz="3600" b="1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en-NZ" sz="2800" dirty="0">
                <a:solidFill>
                  <a:prstClr val="black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 The </a:t>
            </a:r>
            <a:r>
              <a:rPr lang="en-NZ" sz="2800" b="1" dirty="0">
                <a:solidFill>
                  <a:prstClr val="black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utils </a:t>
            </a:r>
            <a:r>
              <a:rPr lang="en-NZ" sz="2800" dirty="0">
                <a:solidFill>
                  <a:prstClr val="black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module provide several useful functions for general geoscience applications. allows easy sampling of datasets along lines and plotting the results as cross sections</a:t>
            </a: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NZ" sz="2800" dirty="0">
              <a:latin typeface="Lato" panose="020F0502020204030203" pitchFamily="34" charset="0"/>
              <a:cs typeface="Segoe UI" panose="020B0502040204020203" pitchFamily="34" charset="0"/>
            </a:endParaRPr>
          </a:p>
        </p:txBody>
      </p:sp>
      <p:pic>
        <p:nvPicPr>
          <p:cNvPr id="159" name="Picture 158" descr="Diagram&#10;&#10;Description automatically generated">
            <a:extLst>
              <a:ext uri="{FF2B5EF4-FFF2-40B4-BE49-F238E27FC236}">
                <a16:creationId xmlns:a16="http://schemas.microsoft.com/office/drawing/2014/main" id="{78423666-C123-41E3-B571-9C523904EF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00564" y="17348091"/>
            <a:ext cx="5911379" cy="5911379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FA4BD5B0-A3EE-4B7D-B656-26291139EAA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37176" y="23292703"/>
            <a:ext cx="7374010" cy="1346558"/>
          </a:xfrm>
          <a:prstGeom prst="rect">
            <a:avLst/>
          </a:prstGeom>
        </p:spPr>
      </p:pic>
      <p:sp>
        <p:nvSpPr>
          <p:cNvPr id="103" name="Rectangle 102">
            <a:extLst>
              <a:ext uri="{FF2B5EF4-FFF2-40B4-BE49-F238E27FC236}">
                <a16:creationId xmlns:a16="http://schemas.microsoft.com/office/drawing/2014/main" id="{4CEB907F-C5F3-4CFB-94E0-630C0D8A9389}"/>
              </a:ext>
            </a:extLst>
          </p:cNvPr>
          <p:cNvSpPr/>
          <p:nvPr/>
        </p:nvSpPr>
        <p:spPr>
          <a:xfrm>
            <a:off x="27732575" y="5936888"/>
            <a:ext cx="7701052" cy="6032421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NZ" sz="2800" b="1" dirty="0">
                <a:solidFill>
                  <a:srgbClr val="FF0066"/>
                </a:solidFill>
                <a:latin typeface="Consolas" panose="020B0609020204030204" pitchFamily="49" charset="0"/>
                <a:cs typeface="Segoe UI" panose="020B0502040204020203" pitchFamily="34" charset="0"/>
              </a:rPr>
              <a:t>plot_grd()</a:t>
            </a:r>
            <a:r>
              <a:rPr lang="en-NZ" sz="2800" b="1" dirty="0">
                <a:latin typeface="Consolas" panose="020B0609020204030204" pitchFamily="49" charset="0"/>
                <a:cs typeface="Segoe UI" panose="020B0502040204020203" pitchFamily="34" charset="0"/>
              </a:rPr>
              <a:t> </a:t>
            </a:r>
            <a:r>
              <a:rPr lang="en-US" sz="2800" dirty="0">
                <a:latin typeface="Consolas" panose="020B0609020204030204" pitchFamily="49" charset="0"/>
                <a:cs typeface="Segoe UI" panose="020B0502040204020203" pitchFamily="34" charset="0"/>
              </a:rPr>
              <a:t>h</a:t>
            </a:r>
            <a:r>
              <a:rPr lang="en-US" sz="2800" dirty="0">
                <a:latin typeface="Consolas" panose="020B0609020204030204" pitchFamily="49" charset="0"/>
              </a:rPr>
              <a:t>elps easily create PyGMT maps, individually or as subplots.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NZ" sz="2800" b="1" dirty="0">
                <a:solidFill>
                  <a:srgbClr val="FF0066"/>
                </a:solidFill>
                <a:latin typeface="Consolas" panose="020B0609020204030204" pitchFamily="49" charset="0"/>
                <a:cs typeface="Segoe UI" panose="020B0502040204020203" pitchFamily="34" charset="0"/>
              </a:rPr>
              <a:t>add_coast()</a:t>
            </a:r>
            <a:r>
              <a:rPr lang="en-NZ" sz="2800" dirty="0">
                <a:latin typeface="Consolas" panose="020B0609020204030204" pitchFamily="49" charset="0"/>
              </a:rPr>
              <a:t> </a:t>
            </a:r>
            <a:r>
              <a:rPr lang="en-US" sz="2800" dirty="0">
                <a:latin typeface="Consolas" panose="020B0609020204030204" pitchFamily="49" charset="0"/>
              </a:rPr>
              <a:t>add coastline and groundingline to figure.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NZ" sz="2800" b="1" dirty="0">
                <a:solidFill>
                  <a:srgbClr val="FF0066"/>
                </a:solidFill>
                <a:latin typeface="Consolas" panose="020B0609020204030204" pitchFamily="49" charset="0"/>
                <a:cs typeface="Segoe UI" panose="020B0502040204020203" pitchFamily="34" charset="0"/>
              </a:rPr>
              <a:t>add_inset() </a:t>
            </a:r>
            <a:r>
              <a:rPr lang="en-US" sz="2800" dirty="0">
                <a:latin typeface="Consolas" panose="020B0609020204030204" pitchFamily="49" charset="0"/>
              </a:rPr>
              <a:t>add an inset map showing the figure region relative to the Antarctic continent.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NZ" sz="2800" b="1" dirty="0">
                <a:solidFill>
                  <a:srgbClr val="FF0066"/>
                </a:solidFill>
                <a:latin typeface="Consolas" panose="020B0609020204030204" pitchFamily="49" charset="0"/>
                <a:cs typeface="Segoe UI" panose="020B0502040204020203" pitchFamily="34" charset="0"/>
              </a:rPr>
              <a:t>add_gridlines() </a:t>
            </a:r>
            <a:r>
              <a:rPr lang="en-US" sz="2800" dirty="0">
                <a:latin typeface="Consolas" panose="020B0609020204030204" pitchFamily="49" charset="0"/>
              </a:rPr>
              <a:t>add lat lon grid lines and annotations to a figure.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NZ" sz="2800" b="1" dirty="0" err="1">
                <a:solidFill>
                  <a:srgbClr val="FF0066"/>
                </a:solidFill>
                <a:latin typeface="Consolas" panose="020B0609020204030204" pitchFamily="49" charset="0"/>
                <a:cs typeface="Segoe UI" panose="020B0502040204020203" pitchFamily="34" charset="0"/>
              </a:rPr>
              <a:t>add_scalebar</a:t>
            </a:r>
            <a:r>
              <a:rPr lang="en-NZ" sz="2800" b="1" dirty="0">
                <a:solidFill>
                  <a:srgbClr val="FF0066"/>
                </a:solidFill>
                <a:latin typeface="Consolas" panose="020B0609020204030204" pitchFamily="49" charset="0"/>
                <a:cs typeface="Segoe UI" panose="020B0502040204020203" pitchFamily="34" charset="0"/>
              </a:rPr>
              <a:t>() </a:t>
            </a:r>
            <a:r>
              <a:rPr lang="en-US" sz="2800" dirty="0">
                <a:latin typeface="Consolas" panose="020B0609020204030204" pitchFamily="49" charset="0"/>
              </a:rPr>
              <a:t>add lat lon grid lines and annotations to a figure.</a:t>
            </a:r>
            <a:endParaRPr lang="en-NZ" sz="2800" b="1" dirty="0">
              <a:solidFill>
                <a:srgbClr val="FF0066"/>
              </a:solidFill>
              <a:latin typeface="Consolas" panose="020B0609020204030204" pitchFamily="49" charset="0"/>
              <a:cs typeface="Segoe UI" panose="020B0502040204020203" pitchFamily="34" charset="0"/>
            </a:endParaRP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2800" dirty="0"/>
          </a:p>
        </p:txBody>
      </p:sp>
      <p:pic>
        <p:nvPicPr>
          <p:cNvPr id="73" name="Picture 72" descr="Logo, company name&#10;&#10;Description automatically generated">
            <a:extLst>
              <a:ext uri="{FF2B5EF4-FFF2-40B4-BE49-F238E27FC236}">
                <a16:creationId xmlns:a16="http://schemas.microsoft.com/office/drawing/2014/main" id="{5D06F530-4C68-45CF-B59B-3749586A62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1667116" y="25741636"/>
            <a:ext cx="4908884" cy="1658076"/>
          </a:xfrm>
          <a:prstGeom prst="rect">
            <a:avLst/>
          </a:prstGeom>
        </p:spPr>
      </p:pic>
      <p:pic>
        <p:nvPicPr>
          <p:cNvPr id="78" name="Picture 77" descr="A picture containing shape&#10;&#10;Description automatically generated">
            <a:extLst>
              <a:ext uri="{FF2B5EF4-FFF2-40B4-BE49-F238E27FC236}">
                <a16:creationId xmlns:a16="http://schemas.microsoft.com/office/drawing/2014/main" id="{BF773D3C-E502-4054-8AB7-7325278A6FA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98024" y="400733"/>
            <a:ext cx="2222152" cy="2222152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9BB8147-C368-412E-8F33-7A416DC6ABB7}"/>
              </a:ext>
            </a:extLst>
          </p:cNvPr>
          <p:cNvSpPr/>
          <p:nvPr/>
        </p:nvSpPr>
        <p:spPr>
          <a:xfrm>
            <a:off x="14275209" y="14042817"/>
            <a:ext cx="8421777" cy="65556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NZ" sz="2000" dirty="0">
                <a:solidFill>
                  <a:srgbClr val="008000"/>
                </a:solidFill>
                <a:latin typeface="Consolas" panose="020B0609020204030204" pitchFamily="49" charset="0"/>
              </a:rPr>
              <a:t># download</a:t>
            </a:r>
            <a:endParaRPr lang="en-NZ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gravity = fetch.gravity(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type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'BA'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GHF = fetch.geothermal(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version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'losing-ebbing-2021'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b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NZ" sz="2000" dirty="0">
                <a:solidFill>
                  <a:srgbClr val="008000"/>
                </a:solidFill>
                <a:latin typeface="Consolas" panose="020B0609020204030204" pitchFamily="49" charset="0"/>
              </a:rPr>
              <a:t># set properties</a:t>
            </a:r>
            <a:endParaRPr lang="en-NZ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data = profile.make_data_dict(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[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"Bouguer gravity"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"Geothermal heat flux"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[gravity, GHF],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[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"blue"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"red"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])</a:t>
            </a:r>
          </a:p>
          <a:p>
            <a:b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NZ" sz="2000" dirty="0">
                <a:solidFill>
                  <a:srgbClr val="008000"/>
                </a:solidFill>
                <a:latin typeface="Consolas" panose="020B0609020204030204" pitchFamily="49" charset="0"/>
              </a:rPr>
              <a:t># draw profile location</a:t>
            </a:r>
            <a:endParaRPr lang="en-NZ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lines = maps.draw_lines()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line = utils.shapes_to_df(lines)</a:t>
            </a:r>
          </a:p>
          <a:p>
            <a:b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NZ" sz="2000" dirty="0">
                <a:solidFill>
                  <a:srgbClr val="008000"/>
                </a:solidFill>
                <a:latin typeface="Consolas" panose="020B0609020204030204" pitchFamily="49" charset="0"/>
              </a:rPr>
              <a:t># plot</a:t>
            </a:r>
            <a:endParaRPr lang="en-NZ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profile.plot_profile(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method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"polyline"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polyline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line,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num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NZ" sz="2000" dirty="0">
                <a:solidFill>
                  <a:srgbClr val="098658"/>
                </a:solidFill>
                <a:latin typeface="Consolas" panose="020B0609020204030204" pitchFamily="49" charset="0"/>
              </a:rPr>
              <a:t>100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data_dict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data,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add_map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NZ" sz="20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</p:txBody>
      </p:sp>
      <p:pic>
        <p:nvPicPr>
          <p:cNvPr id="84" name="Picture 83" descr="Map&#10;&#10;Description automatically generated">
            <a:extLst>
              <a:ext uri="{FF2B5EF4-FFF2-40B4-BE49-F238E27FC236}">
                <a16:creationId xmlns:a16="http://schemas.microsoft.com/office/drawing/2014/main" id="{737B5FEE-7E5A-4E02-813E-A30B4FF41ABD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4520094" y="9317175"/>
            <a:ext cx="6375535" cy="4473867"/>
          </a:xfrm>
          <a:prstGeom prst="rect">
            <a:avLst/>
          </a:prstGeom>
        </p:spPr>
      </p:pic>
      <p:sp>
        <p:nvSpPr>
          <p:cNvPr id="85" name="Rectangle 84">
            <a:extLst>
              <a:ext uri="{FF2B5EF4-FFF2-40B4-BE49-F238E27FC236}">
                <a16:creationId xmlns:a16="http://schemas.microsoft.com/office/drawing/2014/main" id="{BF7FA7CD-40E2-4731-B314-A0540CB87A7E}"/>
              </a:ext>
            </a:extLst>
          </p:cNvPr>
          <p:cNvSpPr/>
          <p:nvPr/>
        </p:nvSpPr>
        <p:spPr>
          <a:xfrm>
            <a:off x="15309076" y="3274621"/>
            <a:ext cx="6626625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NZ" sz="2000" dirty="0">
                <a:solidFill>
                  <a:srgbClr val="008000"/>
                </a:solidFill>
                <a:latin typeface="Consolas" panose="020B0609020204030204" pitchFamily="49" charset="0"/>
              </a:rPr>
              <a:t># download</a:t>
            </a:r>
            <a:endParaRPr lang="en-NZ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ice_thickness = fetch.bedmachine(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layer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"thickness"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 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region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regions.amery_ice_shelf, 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spacing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NZ" sz="2000" dirty="0">
                <a:solidFill>
                  <a:srgbClr val="098658"/>
                </a:solidFill>
                <a:latin typeface="Consolas" panose="020B0609020204030204" pitchFamily="49" charset="0"/>
              </a:rPr>
              <a:t>1000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b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NZ" sz="2000" dirty="0">
                <a:solidFill>
                  <a:srgbClr val="008000"/>
                </a:solidFill>
                <a:latin typeface="Consolas" panose="020B0609020204030204" pitchFamily="49" charset="0"/>
              </a:rPr>
              <a:t># plot</a:t>
            </a:r>
            <a:endParaRPr lang="en-NZ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fig = maps.plot_grd(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grid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ice_thickness,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cmap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"cool"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coast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NZ" sz="20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cbar_label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"Ice thickness (m)"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inset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NZ" sz="20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scalebar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NZ" sz="20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b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NZ" sz="2000" dirty="0">
                <a:solidFill>
                  <a:srgbClr val="008000"/>
                </a:solidFill>
                <a:latin typeface="Consolas" panose="020B0609020204030204" pitchFamily="49" charset="0"/>
              </a:rPr>
              <a:t># show</a:t>
            </a:r>
            <a:endParaRPr lang="en-NZ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fig.show()</a:t>
            </a:r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426645A6-68F4-43ED-AEB2-EB5D3263BE78}"/>
              </a:ext>
            </a:extLst>
          </p:cNvPr>
          <p:cNvSpPr/>
          <p:nvPr/>
        </p:nvSpPr>
        <p:spPr>
          <a:xfrm>
            <a:off x="23275146" y="17393449"/>
            <a:ext cx="7701052" cy="9910405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NZ" sz="3200" b="1" dirty="0">
                <a:latin typeface="Consolas" panose="020B0609020204030204" pitchFamily="49" charset="0"/>
              </a:rPr>
              <a:t>Grid Operations: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NZ" sz="2800" b="1" dirty="0" err="1">
                <a:solidFill>
                  <a:srgbClr val="FF0066"/>
                </a:solidFill>
                <a:latin typeface="Consolas" panose="020B0609020204030204" pitchFamily="49" charset="0"/>
                <a:cs typeface="Segoe UI" panose="020B0502040204020203" pitchFamily="34" charset="0"/>
              </a:rPr>
              <a:t>grd_compare</a:t>
            </a:r>
            <a:r>
              <a:rPr lang="en-NZ" sz="2800" b="1" dirty="0">
                <a:solidFill>
                  <a:srgbClr val="FF0066"/>
                </a:solidFill>
                <a:latin typeface="Consolas" panose="020B0609020204030204" pitchFamily="49" charset="0"/>
                <a:cs typeface="Segoe UI" panose="020B0502040204020203" pitchFamily="34" charset="0"/>
              </a:rPr>
              <a:t>()</a:t>
            </a:r>
            <a:r>
              <a:rPr lang="en-NZ" sz="2800" b="1" dirty="0">
                <a:latin typeface="Consolas" panose="020B0609020204030204" pitchFamily="49" charset="0"/>
                <a:cs typeface="Segoe UI" panose="020B0502040204020203" pitchFamily="34" charset="0"/>
              </a:rPr>
              <a:t> </a:t>
            </a:r>
            <a:r>
              <a:rPr lang="en-US" sz="2800" dirty="0">
                <a:latin typeface="Consolas" panose="020B0609020204030204" pitchFamily="49" charset="0"/>
              </a:rPr>
              <a:t>Find the difference between 2 grids and plot the results.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NZ" sz="2800" b="1" dirty="0" err="1">
                <a:solidFill>
                  <a:srgbClr val="FF0066"/>
                </a:solidFill>
                <a:latin typeface="Consolas" panose="020B0609020204030204" pitchFamily="49" charset="0"/>
                <a:cs typeface="Segoe UI" panose="020B0502040204020203" pitchFamily="34" charset="0"/>
              </a:rPr>
              <a:t>grd_trend</a:t>
            </a:r>
            <a:r>
              <a:rPr lang="en-NZ" sz="2800" b="1" dirty="0">
                <a:solidFill>
                  <a:srgbClr val="FF0066"/>
                </a:solidFill>
                <a:latin typeface="Consolas" panose="020B0609020204030204" pitchFamily="49" charset="0"/>
                <a:cs typeface="Segoe UI" panose="020B0502040204020203" pitchFamily="34" charset="0"/>
              </a:rPr>
              <a:t>()</a:t>
            </a:r>
            <a:r>
              <a:rPr lang="en-NZ" sz="2800" dirty="0">
                <a:latin typeface="Consolas" panose="020B0609020204030204" pitchFamily="49" charset="0"/>
              </a:rPr>
              <a:t> </a:t>
            </a:r>
            <a:r>
              <a:rPr lang="en-US" sz="2800" dirty="0">
                <a:latin typeface="Consolas" panose="020B0609020204030204" pitchFamily="49" charset="0"/>
              </a:rPr>
              <a:t>Fit an arbitrary order trend to a grid and use it to detrend.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NZ" sz="2800" b="1" dirty="0" err="1">
                <a:solidFill>
                  <a:srgbClr val="FF0066"/>
                </a:solidFill>
                <a:latin typeface="Consolas" panose="020B0609020204030204" pitchFamily="49" charset="0"/>
                <a:cs typeface="Segoe UI" panose="020B0502040204020203" pitchFamily="34" charset="0"/>
              </a:rPr>
              <a:t>mask_from_shp</a:t>
            </a:r>
            <a:r>
              <a:rPr lang="en-NZ" sz="2800" b="1" dirty="0">
                <a:solidFill>
                  <a:srgbClr val="FF0066"/>
                </a:solidFill>
                <a:latin typeface="Consolas" panose="020B0609020204030204" pitchFamily="49" charset="0"/>
                <a:cs typeface="Segoe UI" panose="020B0502040204020203" pitchFamily="34" charset="0"/>
              </a:rPr>
              <a:t>() </a:t>
            </a:r>
            <a:r>
              <a:rPr lang="en-US" sz="2800" dirty="0">
                <a:latin typeface="Consolas" panose="020B0609020204030204" pitchFamily="49" charset="0"/>
              </a:rPr>
              <a:t>Create a mask or a masked grid from area inside or outside of a closed shapefile.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200" b="1" dirty="0">
                <a:latin typeface="Consolas" panose="020B0609020204030204" pitchFamily="49" charset="0"/>
              </a:rPr>
              <a:t>Coordinates and Projections: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NZ" sz="3200" dirty="0" err="1"/>
              <a:t>set_proj</a:t>
            </a:r>
            <a:r>
              <a:rPr lang="en-NZ" sz="3200" dirty="0"/>
              <a:t>()</a:t>
            </a:r>
            <a:r>
              <a:rPr lang="en-US" sz="3200" dirty="0"/>
              <a:t> Create an EPSG:3031 projection to use in PyGMT based off an input region.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NZ" sz="3200" dirty="0" err="1"/>
              <a:t>alter_region</a:t>
            </a:r>
            <a:r>
              <a:rPr lang="en-NZ" sz="3200" dirty="0"/>
              <a:t>() Zoom in, out, or shift a region in any direction.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NZ" sz="3200" dirty="0"/>
              <a:t>latlon_to_epsg3031() Convert coordinates from WGS84 (</a:t>
            </a:r>
            <a:r>
              <a:rPr lang="en-NZ" sz="3200" dirty="0" err="1"/>
              <a:t>lat</a:t>
            </a:r>
            <a:r>
              <a:rPr lang="en-NZ" sz="3200" dirty="0"/>
              <a:t>/long) into EPSG:3031, Antarctic Polar Stereographic.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US" sz="32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3200" dirty="0"/>
              <a:t> </a:t>
            </a:r>
            <a:endParaRPr lang="en-US" sz="3200" b="1" dirty="0">
              <a:latin typeface="Consolas" panose="020B0609020204030204" pitchFamily="49" charset="0"/>
            </a:endParaRPr>
          </a:p>
        </p:txBody>
      </p:sp>
      <p:pic>
        <p:nvPicPr>
          <p:cNvPr id="88" name="Picture 87" descr="Chart, histogram&#10;&#10;Description automatically generated">
            <a:extLst>
              <a:ext uri="{FF2B5EF4-FFF2-40B4-BE49-F238E27FC236}">
                <a16:creationId xmlns:a16="http://schemas.microsoft.com/office/drawing/2014/main" id="{42D9B468-48E2-40D2-8840-D3129D8610C3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3256761" y="20726139"/>
            <a:ext cx="8241809" cy="3523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59683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25822</TotalTime>
  <Words>936</Words>
  <Application>Microsoft Office PowerPoint</Application>
  <PresentationFormat>Custom</PresentationFormat>
  <Paragraphs>136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Consolas</vt:lpstr>
      <vt:lpstr>Lato</vt:lpstr>
      <vt:lpstr>Lato Black</vt:lpstr>
      <vt:lpstr>1_Office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Tankersley</dc:creator>
  <cp:lastModifiedBy>Matthew Tankersley</cp:lastModifiedBy>
  <cp:revision>165</cp:revision>
  <dcterms:created xsi:type="dcterms:W3CDTF">2021-10-15T00:07:22Z</dcterms:created>
  <dcterms:modified xsi:type="dcterms:W3CDTF">2022-09-21T20:18:57Z</dcterms:modified>
</cp:coreProperties>
</file>

<file path=docProps/thumbnail.jpeg>
</file>